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281" r:id="rId25"/>
    <p:sldId id="278" r:id="rId26"/>
    <p:sldId id="277" r:id="rId27"/>
    <p:sldId id="282" r:id="rId28"/>
    <p:sldId id="279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Read-Around Review; </a:t>
            </a:r>
            <a:r>
              <a:rPr lang="en-US" dirty="0" err="1" smtClean="0">
                <a:solidFill>
                  <a:schemeClr val="tx1"/>
                </a:solidFill>
              </a:rPr>
              <a:t>vers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vert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017" y="3657600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6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8" descr="data:image/jpeg;base64,/9j/4AAQSkZJRgABAQAAAQABAAD/2wCEAAkGBxAHEhIUBxMWFhMXFxgYGBMYFxgVFRcYFhMWFxcYGBcaICggGhsmIBQbJDEhJSorLzEvFx80ODMtQyguLisBCgoKDg0OGxAQGzckICQsNy8vLi0vLC8vNCwsMC4sNC0sLyw1LCw0MC8sLDUvLSwsLSwsLDAsLzQ0LCwsLDQsL//AABEIAOEA4QMBEQACEQEDEQH/xAAbAAEAAwEBAQEAAAAAAAAAAAAABQYHBAMBAv/EAE8QAAEDAgIFBQsJBQQKAwAAAAEAAgMEEQUhBhIxQVEHEyJhcRQyM0JSc4GRkrGyFRYjNFNUYqHSY3KCo9E1Q5PDFyQlorPBwtPw8YOUtP/EABoBAQADAQEBAAAAAAAAAAAAAAADBAUGAgH/xAA6EQABAwAECwgCAgEEAwAAAAAAAQIDBBESUQUhMTJBcYGhsdHwEyIzUmGRweEU8SNCFSSC0vI0cpL/2gAMAwEAAhEDEQA/ANxQBAEAQBAEAQBAEAQHhVVkVGL1cjGDi5wbfsuvTWOdmpWeXPa3OWo5/lZj8qdkrz1RvDT2PcA0+teuyVMqom3pTz2qLkRV2fOQNrJ5O8pnN/ffGPgc9LDU/t7V/NQR7l/r71fFZ+TNWeLDB6ah4/ySvtUV6+yczyrpdDU915HwTVu+GD/7D/8AsJVF5l9k5i1N5U/+l/4n7NXOzwlPfqjkY749RfLLFyO905Vnq09P6+y86j58qBn1mKZn/wAZk9Zi1wO26dlXkVF21caj52tWVFTZXwrPelxCGrJFNIxxG1ocC4drdo9K+OY5uVD02RrsSKdK8HsIAgCAIAgCAIAgCAIAgCAIAgCAIAgPj3BgJebAZknIAICP+UzU/wBlxmQfaE6kPoeQS8dbA4dYUvZ2c9avTT1rqIu1tZiV+uj35VkPi+NU9BcYzWdLP6CC7T1AlpMgPXrNHUp4oXv8Nm1eqtyleWdjMUj9ifWPehWJ9P4aQn5EpGhx/vJLa5/eDbl3pcriUBzvEfsTr4KTsJNb4bNq9fJD1mneI1OyUMHBjGj8zc/mp20GFuivWVn4Qndpq1IRM2NVc/hqiY9Rkfb1Xsp0hjTI1PYrrPKuVy+5yPmfJ4Rzj2kle0aiZEI1c5cqnxsjm964jsJC+1IEVUyKdUOLVMHgZ5m9kjx/zXhYo1ytT2QkSaRMjl91JSk02xGltacuHB7Wu/O1/wA1A6hQu/r7E7afO3+1esmYeUIVNhjlLHKBvbkR1hr75+kKBcH2ccblTr0LDcJWsUrEXr15liwrSKjrLDDap8L/ALKfpsJOwdM/7rHhVZKPK3PbWl6fXyhcipMT8x9S3L9/Clg7ukpvr8Z1ftYryN/iZbXb6A4DeVVsNdmrsXF9cNRbtubnJtTH98dZ2087KlodTuDmnY5pBB9IUatVq1KSNcjkrQ9F8PoQBAEAQBAEAQBAEAQBAEAQHDUYhZxjoW85INovZjMrjnH56u0ZAF2YNrZqRseKt2JOsnVRE6THZala8Na9L6FZx/H6XCT/ALUf3TOMxA3KJhGYu3MAgi93azhusMlbhgkkzEspfp61VIU56RHFnraddo611qUfHNMqzF7hz+bj+zju3L8Ttrvd1LRhocUeitfUzJqdLLirqS5CvAW2K0UwgCAIAgCAIAgCAICYwXSWrwW3cUh1Ps3dKP1eL/CQoJaNHLnJjv0liGlSxZq4rlydai8YNpZSYs76UmkqT44I5uQ/iv0XbLdIXF7Ncs6WiyRpi7zd6dem1DUhpkUq4+67cvXrsUtjMQdTENxUBtyAJW+CeTkBnnG4+S7LMAOcVSWNHY2e2n76xIX0kVuJ/vo+tvupIqIlCAIAgCAIAgCAIAgCA+E6ubtiAhqqv7qY55k5mlAu6e+q6Qfsz4rDs19p8XaHKw2OytVVbrrtfL3uK7pLTbVdTb79Xp66dGhTPdIdNnTN5nR8czALjWGUj77T+EEm/lHecyFpwUJEW3LjXd1uMikU9V7kWJN69e5TlfM4IAgCAIAgCAIAgCAIAgCAICzaNaYTYOObqhz1OcjE7MtacjqE7vwnLs2qpPRGyd5MTry7Rqa+Luuxtu5cjRsKxBroxLg7jNTeNFmZYeIaNpA+zOdu9uNVpypI1tWZMTr9C9X+95sRyIrbUa1tu0pq5e2hCdgmbUNDoCHNIuCMwVWVFRalLSKipWh6L4fQgCAIAgCAIAgPjnBgJebAZknIAICv4piEbozNih1aRves8ac7rt3tO5m/acslajjdasMzuHV5VkkbZtvzePVxl2k+ks2kL7zdGJp6EQOQ6zxd1+pbFHozYUxZbzDpNKdOuPJoQhFYKo2L6BcIKxcIKxcIKxcIKwvgCAIAgCAIAgCAIAgJDBMYmwSQSULrHxmnvXjg4b/eFHLC2VtlxNDO+F1ppqmB4wzFGGowYdK/09LcXufGZu18sjsdaxsc24s0KxrYk2L10nHdgnbKluPanXS8LJTVDapofAbtOw/8iDmCNhBzFlUc1WrUpca5HJWh6r4fQgCAIAgCAICCxKsjmD31jg2khvrn7Z7TbV62A5W8Z2WwEOsRsVFRG5y7k58E3VpHoqK5y91N68uK78o0o0hk0hl15co23Ece5o4ni47z/RbdHo7YW1Jl0qYNJpLp3Vrk0IQynKx+4YnTua2AFznEANAuSTsAC+KqIlan1rVctSZTXNDdDY8HZr4i1r53DO4DmxjyW8TxPq68SlUxZFqbiQ6CiUJsSVuxu4Fl7gh+yj9hv9FTtuvLthtw7gh+yj9hv9EtuvFhtw7gh+yj9hv9EtuvFhtxCaVYpSaPR3kijdI7vI9VtyeJyyaN5VmjxSTOqRcWlStSZo4G1qmPQhjtbVvrnukqLazjc2AAHAADYAt1jEY2yhzsj1e5XKeC9HgIAgCAIAgCAIAgCA7cHxSXB5Wy0Rs4bR4rm72uG8H+h3LxLE2RtlxJFK6J6Paa3hWLx1TO6sO8G4/6xFtdG4AXkA4jxh4zbEZizsOSJWr2bsuhb/Tlcu7oI5kc3tWZNKXevO9N9ka4OALcwdhVQuH1AEAQBAEBHYlK6dwgpSQ5wu9w2xx3sSDuc4gtb/Ec9WylYiIltdmv60/ZFIqqthu30T70e+gyzTnSBuJvEGHWFND0WhveuLRbWH4Rsb6Tvy2aHR1Ylt2cvX7MKm0lJFsMzU6/RVlcKJ+4YnTua2AFznEANAuSTsAC+KqIlan1rVctSZTX9CdEW4G0SVlnVDht2iMHxW9fE+gdeHS6Wsq2W5vE6Gh0NIUtOzuBa1SLwQBAQelWkkWj0d5OlI7vI75k8TwaN5Vij0d0zqkyaVK1JpLYG1rl0IYxiWIS4pI6WtdrPdv3AbgBuA4LfjjbG2y3Ic5LK6R1p2U5V7IwgCAIAgCAIAgCAIAgCAm9E8ffo/OHi5jdYSM4tvtH4he49I3qvSYEmZVp0Fmi0hYH16Fymt4bK2lLGQkGCUa0DhsFwXGIdVuk3qDhkGi+JIiuRVXKmXnz+zoI1RqoiZFycvlPol1AThAEAQHlVVDaRjnzd60Em2Zy3AbzwC+tarlqQ8ucjUVVKNppi7sHpywm1VU3dJY35tlraoPACzAcr9J21aNEiSSSv+rcnqvWPcZtMmWKOr+zsvonWLeZgtgwz9wxOncGwguc4gBoFySdgARVRErU+oiuWpDXtCdEW4G0SVoDqhw7RGD4revifQOvCpdLWVbLc3idBQ6GkKWnZ3AtipF8IAgIPSrSWLR2O8tnSO7yO+ZPE8GjirFHozpnVJk0qVqTSWwNrXLoQxfEsRkxSR0ta7We7fuA3ADcBwXQRxtjbZamI5uWV0jrTlxnLrDivZ4GsOKAaw4oBrDigGsOKAaw4oBrDigPt77EAXwBAEAQBAEBf+TzFO7WPoqpxB7+B+9rmnWsOJBGsB+9fLJZlOisqkyJr63GtQJrTVhcurreaJhtUatgMgs8Ete3yXtycB1bwd4IO9Zb22VxZNBrxutJjy6dZ1LwewgCAjK94mlayQgRxDnpCdmRPNA9V2uf1GNvFTMSptaZVxJ88tpC/G5EXImNfjnsQxfSLFXY1USTPvZxs0eSwZNHqzPWSt+CJImI3qs5ukTLLIr/AG1HBDE6dwbCC5ziAGgXJJ2ABSqqIlakSIrlqQ17QnRFuBtElaA6ocO0Rg+K3r4n0DrwqXS1lWy3N4nQUOhpClp2dwLYqRfCAIAgPN8DJDeRoJ4kAr6iqh8VEU/PcsfkN9kJaW8WUuHcsfkN9kJaW8WUuHcsfkN9kJaW8WUuHcsfkN9kJaW8WUuHcsfkN9kJaW8WUuHcsfkN9kJaW8WUuHcsfkN9kJaW8WUuHcsfkN9kJaW8WUuPOfDYKkWqIo3Dg5jSPzC9Nke3Ginl0bHJUqFL0n5PY5WukwEajxnzJPQd1NJ70/l2bVoUenuRbMmNLzNpODWqlqLEt2jrcZk9pYSHggg2IORBGRBG4rXRazEVKsSn5QBAEAQHtR1T6KRklMbPY4OaesG+fUvjmo5qtXIp6Y9WORyZUNqw2vZUGGen8HUtAcPJla02v12a5hPGNgXPSRq2ti5W8Ose1TpY5EdU9uR3HrEupCdVcshAfCbbUBQtMsT7koXFptJWPvwIisLZHZ9G1jSOLytKix2pvRnH9mXTJbMFel67v0ZgtgwzU+THBqdkXdDHCSY3af2XFgB8Y7zwOWW3GwhM9XWMicTdwdBGjO0Ra14ehelnGmEAQBAEAQBAEAQBAEAQBAEAQBAZPypYU2jqGTQiwmB1h+NlgT6Q4eolbWDpVcxWro4GDhOJGyI9NPFClLQM0IAgCAIDQOTmrNdBUUl7PbaWEnOzg4G9uDXhht+IrMpzLL2yaMi9ajXwe+2x0WlMadeimjUVSKyNj2AgOaDY7RcZg9Y2ehZT22XKhrsdaainuvJ6ODHCXRFjdshbFkbG0jg1xHWGlzv4VJFnV3Y/Yjlzar8Xv9GX8p1d3TV82zvYWBtt2s4azregtH8K2MHssxWrzDwlJals3IVFXjPJPR/G5sBlElGctj2HvXt4Hr4Hd6wYpoWytsuJ6PSHQutN2obVgeMQ43EJaI5bC098x29rhxXPzQuidZcdJDM2VtppIKIlCAIAgCAIAgCAIAgCAIAgCAICg8rg+hp/OO+BaWDM92oysK5jdfwZgtgxAgCAIAgJrQ2v+TayB52F2o792To59QJB9CgpUduJybfYs0OTs5mrs9zY8L+hdPH5Ly9v7svTJ9vnB6FgyY0R3pw+qjoo8Sq3144+NZIKIlI+r+lqKdp2NEkt+Ba1sQv2iZ3qUrcTHLqT5+CJ2N7U1r8fJhuLVfd880vlyOcOwuJH5WXRRssMRtyHMSvtyOdepyL2RhASej+NzYDKJKM5bHsPevbwPXwO71gxTQtlbZcT0ekOhdabtQ2rA8YhxuIS0Ry2Fp75jt7XDiufmhdE6y46SGZsrbTSQURKEAQFd0wixBjOc0elILR0odSN2sOLC5pOt+Hfuz22qKsNdmVNuMp0tJ7NqJcmipNxm/z5xL7x/Li/Qtb8KDy715mN+fSPNuTkPnziX3j+XF+hPwoPLvXmffz6R5tych8+cS+8fy4v0J+FB5d68x+fSPNuTkPnziX3j+XF+hPwoPLvXmPz6R5tych8+cS+8fy4v0J+FB5d68x+fSPNuTkPnziX3j+XF+hPwoPLvXmPz6R5tych8+cS+8fy4v0J+FB5d68z5+fSPNuTkaZoVjL8cpWyVQGuHOY4jIEttY23ZEem6yKXCkUllMht0OZZokc7KTyrFoIChcrngafzh+ArSwZnu1GXhXw26/gy9bBhhAEAQBANmxAbnhtV3S+nlaMp6a7j+JhY9g/myepc7I2yjm3L1wQ6iN1pWvT+zf1xUmlXLBBYtUGnNbINkdKNX976dx9zFYjajrDb3citK5W23XN5/Rh4yXRnMBfAEAQEno/jc2AyiSkNxsew969vA9fA7vWDFNC2VtlxPBSHQutN2obVgeMQ43EJaI3GwtPfNdva4biuflidE6y46SGZsrbTSQURKEAQFB080M7r1qjB2/SbZIh4/FzR5fEb+3bp0OmWe4/JoXrRwMqnUG1/JGmPSl/3x1mYLXMQIAgCAIAgNc5K/qR86/3NWJhHxth0GDPA2qXFUDQCAoXK54Gn84fgK0sGZ7tRl4V8Nuv4MvWwYYQBAEAQBAa1ohMZqLD3E95K9h7CJo2j/eZ6liUpKpZEvTkp0FEVVhjW5eaFzVA0CqaTyatNiZ4arPXDF/3Fdo6fyR9aV5FKkr/FL1oTmY6t05wIAgCAICT0fxybAZRJSG42PYe9e3geB4Hd6wYp4GytsuJ6PSHQutN2obVgeMQ43EJaI3GwtPfNdva4bj/7XPyxOidZcdJDM2VtppIKIlCAICg6eaGd161Rg7fpNskQ8fi5o8viN/bt06HTLPcfk0L1o4GVTqDa/kjTHpS/746zMFrmIEAQBAEBrnJX9SPnX+5qxMI+NsOgwZ4G1S4qgaAQFC5XPA0/nD8BWlgzPdqMvCvht1/Bl62DDCAIAgCAIDS9CJb4cLeLWRN9qogv+Tysmlp/P/tXgptUJ3+n1OTinM0JZZrFP0qH+qYp5xn/AAaX+ivUfxY9XypQpXgy9aEMiW4c8EAQBAEAQHdhWL1GDuLsNkLCRY2AII62uBB7bbyo5ImSJU9KyWKZ8S1sWolPnxif3g/4cP6FD+FB5d68yf8APpHm3JyHz4xP7wf8OH9CfhQeXevMfn0jzbk5D58Yn94P+HD+hPwoPLvXmPz6R5tych8+MT+8H/Dh/Qn4UHl3rzH59I825ORCVlU+te6SpIL3G7iGtbc8bNAF/QrLWo1LKZCq96vcrlyqeC+nkIAgCA1zkr+pHzr/AHNWJhHxth0GDPA2qXFUDQCAoXK54Gn84fgK0sGZ7tRl4V8Nuv4MvWwYYQBAEAQBAaPoJ0cPdf79B/xqULKpnj/7V4ONig/+Ov8A7pxaaMso2CsaSR60GJN/ZCT1RW/yVbgXvxr61b/sp0hP45E9K930Yyt85sIAgCAIAgCAIAgCAIAgCAIAgCA1zkr+pHzr/c1YmEfG2HQYM8DapcVQNAIChcrngafzh+ArSwZnu1GXhXw26/gy9bBhhAEAQBAEBqOhMP8As+EHx6prvYna7/KWPS3fzr6N4p9m7Qm/6dvq7gv0XxZppkTWU4lmkY7+/pi30RucD/8ApUzXKjEW5eP6IHNRXqnmbw/7GEWLcnbd66Q5bIEAQBAEAQBAEAQBAEAQBAEAQBAa5yV/Uj51/uasTCPjbDoMGeBtUuKoGgEBQuVzwNP5w/AVpYMz3ajLwr4bdfwZetgwwgCAIAgCA2LRim5mnwxg22dORxDo33/Oob+SwqQ6uSRdm/6OiozKo4027vstapF4j8S+ifTybhJqOP4ZWloHpfzakZjRyenD6rIpMStX14/dRjOltH3BWVDN3OFw7H9MfFb0Lfoz7cTV9OGI5ylssTOT144yIU5XCAIAgCAIAgCAIAgCAIAgCAIDXOSv6kfOv9zViYR8bYdBgzwNqlxVA0AgKFyueBp/OH4CtLBme7UZeFfDbr+DL1sGGEAQBAEB60tOat7I4u+e5rB2ucGj3r451lFcug9NbacjU04jdaWIc+QwdGGJsbTwLzrPb6o4j6Vzbl7mta+vdTqWp39SVe/6Qk1ESnLidOaqJ7YrBxF2E7A9vSYfQ4A+he43WXIqniRquaqJl+TNeU2nFR3NVwghsrA09RA12g9dnOH8C1sHuqtRroUxsJNrsyppT7KMtEywgCAIAgCAIAgCAIAgCAIAgCA1zkr+pHzr/c1YmEfG2HQYM8DapcVQNAIChcrngafzh+ArSwZnu1GXhXw26/gy9bBhhAEAQBAWrk2w7u2sa9/ewtLzwv3rR6yT/CqdPksxVX4i/g6O3Nauxmp4J9JGZTtmcZO1psI79fNtYPQsaXE6zdi57zcixttX4+W6okFEShAVbHcJ+UIaqlA6Xh4e1xLiLnfrh4PASNVyGWw9smxetXApTw9ox0e1Ote5TG1vHOBAEAQBAEAQBAEAQBAEAQBAEBrnJX9SPnX+5qxMI+NsOgwZ4G1S4qgaAQFC5XPA0/nD8BWlgzPdqMvCvht1/Bl62DDCAIAgCA1DQ7CzR0TQcpaxwHAiKxzuNn0Ye4Hi9o3rHpUtqb0Zx/fA3KHFYg9X8P1vUvjQG5N2cFmmofUAQEfi7TEGzRC7orkgZl0brc40bzkA4AbTG0KWNa62Lp46OW0ilSqp6aOGnnrRDK+ULBhh1RztN4Ge72kbA45vF/TrD97qWzQprcdlcqYjDp8HZyWkyO4lWVwoBAEAQBAEAQBAEAQBAEAQBAa5yV/Uj51/uasTCPjbDoMGeBtUuKoGgEBQuVzwNP5w/AVpYMz3ajLwr4bdfwZetgwwgCAICX0WwY47Usi8TvpDwY3b6TkB1uUNIm7KNXadGssUWDtpEbo06jY8PaKmR0rR0GAxRDdqtI5xw6i5oHZECNqwHrZbZ0rjX469To2JadauxJ89ehJqIlCAIAgKxi2DNr45KObIEGSmfuaRtZ/CTa3kPAHekq5HMrHJKmpee3jrKUsCPasK628tnBfQx6pp30j3MqWlr2ktc07iFutcjkrTIc85qtVWuyoeS+nkIAgCAIAgCAIAgCAIAgCA1zkr+pHzr/c1YmEfG2HQYM8DapcVQNAIChcrngafzh+ArSwZnu1GXhXw26/gy9bBhhAEB927EBq+i+COwWBsTejVVOb3DbFGBme1odYbem8bQMsWkTJK+1/VuT1Xrchv0aBYY7P9nZfRPritxcoIW07WshADWgNaBsAAsAFQVVVa1NBERqVIftfD6EAQBAc2IUndjbA6r2kOY/aWPGw9YzII3gkb17Y+yvE8PZaT10ayi6a4EcajNRSMtUxdGeIZlwaNrfKsMwdpaRvFlo0SfsnWHL3VyL1vuUzKZR+1b2jU7yZU63XoZqtYxQgCAIAgCAIAgCAIAgCAIDXOSv6kfOv9zViYR8bYdBgzwNqlxVA0AgKFyueBp/OH4CtLBme7UZeFfDbr+DL1sGGEAQF40DwFsY7txUfRtI5llrukfezSBvzsGjeT1C+dTJ1X+JmXTq6ympQaOifzSZNGvrIaRhtM6PWkq7c7JbWtmGgX1Y2neG3Oe8lxyvYZT3IvdbkTqs2I2qnedlXqrYdqjJAgCAIAgCA4K+ldrCWitzrRYg5CRl76jj6SWu3EncXAyMclVl2Th687yJ7FrtNy8Uu5Xe5nmmWjDZ2uq8DadW556G1nRuHfHV3W8Ybtoy2alFpKovZSbF63GTTKJWnax7U63lEWkZQQBAEAQBAEAQBAEAQBAa5yV/Uj51/uasTCPjbDoMGeBtUuKoGgEBQuVzwNP5w/AVpYMz3ajLwr4bdfwZetgwwgLVodov8AKd58V6FIy5JOXOau0A+SN59A32p0qk9n3GY3LuL1Dovad9+Jqb/q81ChpjUubLUN1GtFoYbW1Ba2u5u55GQHitNsruWO91lLKLrXrRxNxrbSo5UyZE608E2kmoSYIAgCAIAgCAIDgq6RzHc7h9hJ4zTkyUDYHcHDc7dvuMlI1yVWXZOHVxG5q12m5ePV5QtJdEG4kHz6PN1Xg/S0ps1zXbTqjYHb7bCDdpNxfTo9LVlTJcmheuk0mVSaGklb4kx6U6/S6DP3NLCQ8WINiDkQRtBG4rTMhUqxHxAEAQBAEAQBAEAQBAT+B6XVWBx83Q83q6xd0mkm5tfO44KtNRI5XWnFuCmyQtstqqJD/SNX/svYP6lF/jofUm/yc3p7fY/0jV/7L2D+pP8AHQ+o/wAnN6e32ReP6T1OPtY2v1LNOsNVpabkWzzKmhozIVVWleelyTIiOqxEIrBWLloxofzrRUaQ3jgFiIzcPkuchYZgE5ADpOvltF6FIpdS2Isa33deyGlRqFWnaTYkuv6uyqaPSUZqSx1UzUjZbmqfKzbd654GWsNzRk3rNiMpz6q0Ra1XKvLrGbDWV1KqVImROfWIlFCTBAEAQBAEAQBAEAQHHW0IqCHwuLJQLCQC+W3Ve3x2dR43BBzXtr6sS40I3srxpiW/rQVjSDR+DHDbEGinqjk2VuccthkL5axt4ps4WNrgXNyCd8SVt7zbtKde20pz0Zky1P7rr7+rsuwzrHNH6nAnWr2dG+Ujc43djtx6jYrVhpDJU7q7NJjT0aSFe8m3QRSmIAgCAIAgCAIAgCAIAgCA7MLwufFn6mHxl7t9tjetztgHavEkrI0rctRJFC+VamJWaHgOicGCOaasCpq8iIm+Dj4ON9gyPSdw6IJCypqU+VO73W339XJtU2IKGyFe93nXXdXrsSst9NQkuEmIEPkHegeDjuLWYDvtkXnM3OwHVFFz8VluJOOvl+y+1mO07GvDVz+MR3qMlCAIAgCAIAgCAIAgCAIDznhZUNLahoc05FrgCCOsFfUVUWtD45qOSpSOloZIGlsFpojkYJTc24NkN7jb0Xg38poUqPaq1riW9OXL2UiVjkSpMaXLz5+6FQxPQyjxF1sOc6mnP9xIOid51RfMZ7WOc0K9HTJGJ3u8l6dcalM+SgxSL3O6ty9cFVCpYtonW4Vfn4S5o8ePpt7cswO0BXo6VFJkX3xGfLQ5o8qV6sZBg32KyVQvgCAIAgCAIAgJTCtHqvFrdwwuLT45Gqz2nWB9F1DJSI485SeKjSyZreRbsP0Fp6At+X5td5zFPFrEnduGu4Z7QGgbyqL6c9/hJUl69VcTQjwexi/yrWtydV8C5UVDIGBlMwUsI8RmqZT2kXazrtrE3vdpVB70rrVbS7ufDUaLGLVU1LKemXkm/WhJ0lKyjbq0zbDadpJO8ucc3OPE3JUTnK5a1JmtRqVIey8noIAgCAIAgCAIAgCAIAgCAIAgPKop2VTS2pa1zTta4Bw9RX1rlataHxzUclSocfyc+D+z5nN/A/6aP1OOuB1B4HUpO0Rc5PbEvLcR9mqZq++NOe8jsSwltbf5Voo5js14nASHrOvqFvoeVLHKrcx6pryfPAhkhR+exF1Zd9XEr9XobhshOq6ogP4mu5sfxvaQfQ5Wm0ydLl47uRVdQaOq6W8N/MjRoDFUf2fXxP6rNP5tefcpfz3Nzo1TrUQf45rsyRF61n5fyZ1f91NCe0vHuaV9TCUelF3HxcFy6HJvPjeTOs8eWAdhef8ApCLhKPQi7j4mC5dKpvP27k9bT519dDGN+Q/6nhfP8gq5rFXrUelwajcbpETrWdtJoZhrbF800/mmlzD2mNrrDr1go3Uye5E1/ZK2g0dKlrV2r6T5J/D8Dgo/7MoGgg5STuF+1p+kcOwhqrPne7Pf7dInEtx0djMyPavSrwJfuGWo+uzG3kRDmhbrdcvuOLXN7FBbamanvj+tyk9hy5y+2L79lQ6qWjjowRTMDb5mwzceLjtcesrw56uyqe2sa3Ih7ryeggCAIAgCAIAgCAIAgCAIAgCAIAgCAIAgCAr2lfeqzR8pXnyGS4n35/8AOK24shz8+ceVJ3ze1enZFPEechp+h25Y1JN6jFxVIuhAEAQBAEAQBAEAQBAEAQH/2Q==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0" descr="data:image/jpeg;base64,/9j/4AAQSkZJRgABAQAAAQABAAD/2wCEAAkGBxAHEhIUBxMWFhMXFxgYGBMYFxgVFRcYFhMWFxcYGBcaICggGhsmIBQbJDEhJSorLzEvFx80ODMtQyguLisBCgoKDg0OGxAQGzckICQsNy8vLi0vLC8vNCwsMC4sNC0sLyw1LCw0MC8sLDUvLSwsLSwsLDAsLzQ0LCwsLDQsL//AABEIAOEA4QMBEQACEQEDEQH/xAAbAAEAAwEBAQEAAAAAAAAAAAAABQYHBAMBAv/EAE8QAAEDAgIFBQsJBQQKAwAAAAEAAgMEEQUhBhIxQVEHEyJhcRQyM0JSc4GRkrGyFRYjNFNUYqHSY3KCo9E1Q5PDFyQlorPBwtPw8YOUtP/EABoBAQADAQEBAAAAAAAAAAAAAAADBAUGAgH/xAA6EQABAwAECwgCAgEEAwAAAAAAAQIDBBESUQUhMTJBcYGhsdHwEyIzUmGRweEU8SNCFSSC0vI0cpL/2gAMAwEAAhEDEQA/ANxQBAEAQBAEAQBAEAQHhVVkVGL1cjGDi5wbfsuvTWOdmpWeXPa3OWo5/lZj8qdkrz1RvDT2PcA0+teuyVMqom3pTz2qLkRV2fOQNrJ5O8pnN/ffGPgc9LDU/t7V/NQR7l/r71fFZ+TNWeLDB6ah4/ySvtUV6+yczyrpdDU915HwTVu+GD/7D/8AsJVF5l9k5i1N5U/+l/4n7NXOzwlPfqjkY749RfLLFyO905Vnq09P6+y86j58qBn1mKZn/wAZk9Zi1wO26dlXkVF21caj52tWVFTZXwrPelxCGrJFNIxxG1ocC4drdo9K+OY5uVD02RrsSKdK8HsIAgCAIAgCAIAgCAIAgCAIAgCAIAgPj3BgJebAZknIAICP+UzU/wBlxmQfaE6kPoeQS8dbA4dYUvZ2c9avTT1rqIu1tZiV+uj35VkPi+NU9BcYzWdLP6CC7T1AlpMgPXrNHUp4oXv8Nm1eqtyleWdjMUj9ifWPehWJ9P4aQn5EpGhx/vJLa5/eDbl3pcriUBzvEfsTr4KTsJNb4bNq9fJD1mneI1OyUMHBjGj8zc/mp20GFuivWVn4Qndpq1IRM2NVc/hqiY9Rkfb1Xsp0hjTI1PYrrPKuVy+5yPmfJ4Rzj2kle0aiZEI1c5cqnxsjm964jsJC+1IEVUyKdUOLVMHgZ5m9kjx/zXhYo1ytT2QkSaRMjl91JSk02xGltacuHB7Wu/O1/wA1A6hQu/r7E7afO3+1esmYeUIVNhjlLHKBvbkR1hr75+kKBcH2ccblTr0LDcJWsUrEXr15liwrSKjrLDDap8L/ALKfpsJOwdM/7rHhVZKPK3PbWl6fXyhcipMT8x9S3L9/Clg7ukpvr8Z1ftYryN/iZbXb6A4DeVVsNdmrsXF9cNRbtubnJtTH98dZ2087KlodTuDmnY5pBB9IUatVq1KSNcjkrQ9F8PoQBAEAQBAEAQBAEAQBAEAQHDUYhZxjoW85INovZjMrjnH56u0ZAF2YNrZqRseKt2JOsnVRE6THZala8Na9L6FZx/H6XCT/ALUf3TOMxA3KJhGYu3MAgi93azhusMlbhgkkzEspfp61VIU56RHFnraddo611qUfHNMqzF7hz+bj+zju3L8Ttrvd1LRhocUeitfUzJqdLLirqS5CvAW2K0UwgCAIAgCAIAgCAICYwXSWrwW3cUh1Ps3dKP1eL/CQoJaNHLnJjv0liGlSxZq4rlydai8YNpZSYs76UmkqT44I5uQ/iv0XbLdIXF7Ncs6WiyRpi7zd6dem1DUhpkUq4+67cvXrsUtjMQdTENxUBtyAJW+CeTkBnnG4+S7LMAOcVSWNHY2e2n76xIX0kVuJ/vo+tvupIqIlCAIAgCAIAgCAIAgCA+E6ubtiAhqqv7qY55k5mlAu6e+q6Qfsz4rDs19p8XaHKw2OytVVbrrtfL3uK7pLTbVdTb79Xp66dGhTPdIdNnTN5nR8czALjWGUj77T+EEm/lHecyFpwUJEW3LjXd1uMikU9V7kWJN69e5TlfM4IAgCAIAgCAIAgCAIAgCAICzaNaYTYOObqhz1OcjE7MtacjqE7vwnLs2qpPRGyd5MTry7Rqa+Luuxtu5cjRsKxBroxLg7jNTeNFmZYeIaNpA+zOdu9uNVpypI1tWZMTr9C9X+95sRyIrbUa1tu0pq5e2hCdgmbUNDoCHNIuCMwVWVFRalLSKipWh6L4fQgCAIAgCAIAgPjnBgJebAZknIAICv4piEbozNih1aRves8ac7rt3tO5m/acslajjdasMzuHV5VkkbZtvzePVxl2k+ks2kL7zdGJp6EQOQ6zxd1+pbFHozYUxZbzDpNKdOuPJoQhFYKo2L6BcIKxcIKxcIKxcIKwvgCAIAgCAIAgCAIAgJDBMYmwSQSULrHxmnvXjg4b/eFHLC2VtlxNDO+F1ppqmB4wzFGGowYdK/09LcXufGZu18sjsdaxsc24s0KxrYk2L10nHdgnbKluPanXS8LJTVDapofAbtOw/8iDmCNhBzFlUc1WrUpca5HJWh6r4fQgCAIAgCAICCxKsjmD31jg2khvrn7Z7TbV62A5W8Z2WwEOsRsVFRG5y7k58E3VpHoqK5y91N68uK78o0o0hk0hl15co23Ece5o4ni47z/RbdHo7YW1Jl0qYNJpLp3Vrk0IQynKx+4YnTua2AFznEANAuSTsAC+KqIlan1rVctSZTXNDdDY8HZr4i1r53DO4DmxjyW8TxPq68SlUxZFqbiQ6CiUJsSVuxu4Fl7gh+yj9hv9FTtuvLthtw7gh+yj9hv9EtuvFhtw7gh+yj9hv9EtuvFhtxCaVYpSaPR3kijdI7vI9VtyeJyyaN5VmjxSTOqRcWlStSZo4G1qmPQhjtbVvrnukqLazjc2AAHAADYAt1jEY2yhzsj1e5XKeC9HgIAgCAIAgCAIAgCA7cHxSXB5Wy0Rs4bR4rm72uG8H+h3LxLE2RtlxJFK6J6Paa3hWLx1TO6sO8G4/6xFtdG4AXkA4jxh4zbEZizsOSJWr2bsuhb/Tlcu7oI5kc3tWZNKXevO9N9ka4OALcwdhVQuH1AEAQBAEBHYlK6dwgpSQ5wu9w2xx3sSDuc4gtb/Ec9WylYiIltdmv60/ZFIqqthu30T70e+gyzTnSBuJvEGHWFND0WhveuLRbWH4Rsb6Tvy2aHR1Ylt2cvX7MKm0lJFsMzU6/RVlcKJ+4YnTua2AFznEANAuSTsAC+KqIlan1rVctSZTX9CdEW4G0SVlnVDht2iMHxW9fE+gdeHS6Wsq2W5vE6Gh0NIUtOzuBa1SLwQBAQelWkkWj0d5OlI7vI75k8TwaN5Vij0d0zqkyaVK1JpLYG1rl0IYxiWIS4pI6WtdrPdv3AbgBuA4LfjjbG2y3Ic5LK6R1p2U5V7IwgCAIAgCAIAgCAIAgCAm9E8ffo/OHi5jdYSM4tvtH4he49I3qvSYEmZVp0Fmi0hYH16Fymt4bK2lLGQkGCUa0DhsFwXGIdVuk3qDhkGi+JIiuRVXKmXnz+zoI1RqoiZFycvlPol1AThAEAQHlVVDaRjnzd60Em2Zy3AbzwC+tarlqQ8ucjUVVKNppi7sHpywm1VU3dJY35tlraoPACzAcr9J21aNEiSSSv+rcnqvWPcZtMmWKOr+zsvonWLeZgtgwz9wxOncGwguc4gBoFySdgARVRErU+oiuWpDXtCdEW4G0SVoDqhw7RGD4revifQOvCpdLWVbLc3idBQ6GkKWnZ3AtipF8IAgIPSrSWLR2O8tnSO7yO+ZPE8GjirFHozpnVJk0qVqTSWwNrXLoQxfEsRkxSR0ta7We7fuA3ADcBwXQRxtjbZamI5uWV0jrTlxnLrDivZ4GsOKAaw4oBrDigGsOKAaw4oBrDigPt77EAXwBAEAQBAEBf+TzFO7WPoqpxB7+B+9rmnWsOJBGsB+9fLJZlOisqkyJr63GtQJrTVhcurreaJhtUatgMgs8Ete3yXtycB1bwd4IO9Zb22VxZNBrxutJjy6dZ1LwewgCAjK94mlayQgRxDnpCdmRPNA9V2uf1GNvFTMSptaZVxJ88tpC/G5EXImNfjnsQxfSLFXY1USTPvZxs0eSwZNHqzPWSt+CJImI3qs5ukTLLIr/AG1HBDE6dwbCC5ziAGgXJJ2ABSqqIlakSIrlqQ17QnRFuBtElaA6ocO0Rg+K3r4n0DrwqXS1lWy3N4nQUOhpClp2dwLYqRfCAIAgPN8DJDeRoJ4kAr6iqh8VEU/PcsfkN9kJaW8WUuHcsfkN9kJaW8WUuHcsfkN9kJaW8WUuHcsfkN9kJaW8WUuHcsfkN9kJaW8WUuHcsfkN9kJaW8WUuHcsfkN9kJaW8WUuHcsfkN9kJaW8WUuPOfDYKkWqIo3Dg5jSPzC9Nke3Ginl0bHJUqFL0n5PY5WukwEajxnzJPQd1NJ70/l2bVoUenuRbMmNLzNpODWqlqLEt2jrcZk9pYSHggg2IORBGRBG4rXRazEVKsSn5QBAEAQHtR1T6KRklMbPY4OaesG+fUvjmo5qtXIp6Y9WORyZUNqw2vZUGGen8HUtAcPJla02v12a5hPGNgXPSRq2ti5W8Ose1TpY5EdU9uR3HrEupCdVcshAfCbbUBQtMsT7koXFptJWPvwIisLZHZ9G1jSOLytKix2pvRnH9mXTJbMFel67v0ZgtgwzU+THBqdkXdDHCSY3af2XFgB8Y7zwOWW3GwhM9XWMicTdwdBGjO0Ra14ehelnGmEAQBAEAQBAEAQBAEAQBAEAQBAZPypYU2jqGTQiwmB1h+NlgT6Q4eolbWDpVcxWro4GDhOJGyI9NPFClLQM0IAgCAIDQOTmrNdBUUl7PbaWEnOzg4G9uDXhht+IrMpzLL2yaMi9ajXwe+2x0WlMadeimjUVSKyNj2AgOaDY7RcZg9Y2ehZT22XKhrsdaainuvJ6ODHCXRFjdshbFkbG0jg1xHWGlzv4VJFnV3Y/Yjlzar8Xv9GX8p1d3TV82zvYWBtt2s4azregtH8K2MHssxWrzDwlJals3IVFXjPJPR/G5sBlElGctj2HvXt4Hr4Hd6wYpoWytsuJ6PSHQutN2obVgeMQ43EJaI5bC098x29rhxXPzQuidZcdJDM2VtppIKIlCAIAgCAIAgCAIAgCAIAgCAICg8rg+hp/OO+BaWDM92oysK5jdfwZgtgxAgCAIAgJrQ2v+TayB52F2o792To59QJB9CgpUduJybfYs0OTs5mrs9zY8L+hdPH5Ly9v7svTJ9vnB6FgyY0R3pw+qjoo8Sq3144+NZIKIlI+r+lqKdp2NEkt+Ba1sQv2iZ3qUrcTHLqT5+CJ2N7U1r8fJhuLVfd880vlyOcOwuJH5WXRRssMRtyHMSvtyOdepyL2RhASej+NzYDKJKM5bHsPevbwPXwO71gxTQtlbZcT0ekOhdabtQ2rA8YhxuIS0Ry2Fp75jt7XDiufmhdE6y46SGZsrbTSQURKEAQFd0wixBjOc0elILR0odSN2sOLC5pOt+Hfuz22qKsNdmVNuMp0tJ7NqJcmipNxm/z5xL7x/Li/Qtb8KDy715mN+fSPNuTkPnziX3j+XF+hPwoPLvXmffz6R5tych8+cS+8fy4v0J+FB5d68x+fSPNuTkPnziX3j+XF+hPwoPLvXmPz6R5tych8+cS+8fy4v0J+FB5d68x+fSPNuTkPnziX3j+XF+hPwoPLvXmPz6R5tych8+cS+8fy4v0J+FB5d68z5+fSPNuTkaZoVjL8cpWyVQGuHOY4jIEttY23ZEem6yKXCkUllMht0OZZokc7KTyrFoIChcrngafzh+ArSwZnu1GXhXw26/gy9bBhhAEAQBANmxAbnhtV3S+nlaMp6a7j+JhY9g/myepc7I2yjm3L1wQ6iN1pWvT+zf1xUmlXLBBYtUGnNbINkdKNX976dx9zFYjajrDb3citK5W23XN5/Rh4yXRnMBfAEAQEno/jc2AyiSkNxsew969vA9fA7vWDFNC2VtlxPBSHQutN2obVgeMQ43EJaI3GwtPfNdva4biuflidE6y46SGZsrbTSQURKEAQFB080M7r1qjB2/SbZIh4/FzR5fEb+3bp0OmWe4/JoXrRwMqnUG1/JGmPSl/3x1mYLXMQIAgCAIAgNc5K/qR86/3NWJhHxth0GDPA2qXFUDQCAoXK54Gn84fgK0sGZ7tRl4V8Nuv4MvWwYYQBAEAQBAa1ohMZqLD3E95K9h7CJo2j/eZ6liUpKpZEvTkp0FEVVhjW5eaFzVA0CqaTyatNiZ4arPXDF/3Fdo6fyR9aV5FKkr/FL1oTmY6t05wIAgCAICT0fxybAZRJSG42PYe9e3geB4Hd6wYp4GytsuJ6PSHQutN2obVgeMQ43EJaI3GwtPfNdva4bj/7XPyxOidZcdJDM2VtppIKIlCAICg6eaGd161Rg7fpNskQ8fi5o8viN/bt06HTLPcfk0L1o4GVTqDa/kjTHpS/746zMFrmIEAQBAEBrnJX9SPnX+5qxMI+NsOgwZ4G1S4qgaAQFC5XPA0/nD8BWlgzPdqMvCvht1/Bl62DDCAIAgCAIDS9CJb4cLeLWRN9qogv+Tysmlp/P/tXgptUJ3+n1OTinM0JZZrFP0qH+qYp5xn/AAaX+ivUfxY9XypQpXgy9aEMiW4c8EAQBAEAQHdhWL1GDuLsNkLCRY2AII62uBB7bbyo5ImSJU9KyWKZ8S1sWolPnxif3g/4cP6FD+FB5d68yf8APpHm3JyHz4xP7wf8OH9CfhQeXevMfn0jzbk5D58Yn94P+HD+hPwoPLvXmPz6R5tych8+MT+8H/Dh/Qn4UHl3rzH59I825ORCVlU+te6SpIL3G7iGtbc8bNAF/QrLWo1LKZCq96vcrlyqeC+nkIAgCA1zkr+pHzr/AHNWJhHxth0GDPA2qXFUDQCAoXK54Gn84fgK0sGZ7tRl4V8Nuv4MvWwYYQBAEAQBAaPoJ0cPdf79B/xqULKpnj/7V4ONig/+Ov8A7pxaaMso2CsaSR60GJN/ZCT1RW/yVbgXvxr61b/sp0hP45E9K930Yyt85sIAgCAIAgCAIAgCAIAgCAIAgCA1zkr+pHzr/c1YmEfG2HQYM8DapcVQNAIChcrngafzh+ArSwZnu1GXhXw26/gy9bBhhAEAQBAEBqOhMP8As+EHx6prvYna7/KWPS3fzr6N4p9m7Qm/6dvq7gv0XxZppkTWU4lmkY7+/pi30RucD/8ApUzXKjEW5eP6IHNRXqnmbw/7GEWLcnbd66Q5bIEAQBAEAQBAEAQBAEAQBAEAQBAa5yV/Uj51/uasTCPjbDoMGeBtUuKoGgEBQuVzwNP5w/AVpYMz3ajLwr4bdfwZetgwwgCAIAgCA2LRim5mnwxg22dORxDo33/Oob+SwqQ6uSRdm/6OiozKo4027vstapF4j8S+ifTybhJqOP4ZWloHpfzakZjRyenD6rIpMStX14/dRjOltH3BWVDN3OFw7H9MfFb0Lfoz7cTV9OGI5ylssTOT144yIU5XCAIAgCAIAgCAIAgCAIAgCAIDXOSv6kfOv9zViYR8bYdBgzwNqlxVA0AgKFyueBp/OH4CtLBme7UZeFfDbr+DL1sGGEAQBAEB60tOat7I4u+e5rB2ucGj3r451lFcug9NbacjU04jdaWIc+QwdGGJsbTwLzrPb6o4j6Vzbl7mta+vdTqWp39SVe/6Qk1ESnLidOaqJ7YrBxF2E7A9vSYfQ4A+he43WXIqniRquaqJl+TNeU2nFR3NVwghsrA09RA12g9dnOH8C1sHuqtRroUxsJNrsyppT7KMtEywgCAIAgCAIAgCAIAgCAIAgCA1zkr+pHzr/c1YmEfG2HQYM8DapcVQNAIChcrngafzh+ArSwZnu1GXhXw26/gy9bBhhAEAQBAWrk2w7u2sa9/ewtLzwv3rR6yT/CqdPksxVX4i/g6O3Nauxmp4J9JGZTtmcZO1psI79fNtYPQsaXE6zdi57zcixttX4+W6okFEShAVbHcJ+UIaqlA6Xh4e1xLiLnfrh4PASNVyGWw9smxetXApTw9ox0e1Ote5TG1vHOBAEAQBAEAQBAEAQBAEAQBAEBrnJX9SPnX+5qxMI+NsOgwZ4G1S4qgaAQFC5XPA0/nD8BWlgzPdqMvCvht1/Bl62DDCAIAgCA1DQ7CzR0TQcpaxwHAiKxzuNn0Ye4Hi9o3rHpUtqb0Zx/fA3KHFYg9X8P1vUvjQG5N2cFmmofUAQEfi7TEGzRC7orkgZl0brc40bzkA4AbTG0KWNa62Lp46OW0ilSqp6aOGnnrRDK+ULBhh1RztN4Ge72kbA45vF/TrD97qWzQprcdlcqYjDp8HZyWkyO4lWVwoBAEAQBAEAQBAEAQBAEAQBAa5yV/Uj51/uasTCPjbDoMGeBtUuKoGgEBQuVzwNP5w/AVpYMz3ajLwr4bdfwZetgwwgCAICX0WwY47Usi8TvpDwY3b6TkB1uUNIm7KNXadGssUWDtpEbo06jY8PaKmR0rR0GAxRDdqtI5xw6i5oHZECNqwHrZbZ0rjX469To2JadauxJ89ehJqIlCAIAgKxi2DNr45KObIEGSmfuaRtZ/CTa3kPAHekq5HMrHJKmpee3jrKUsCPasK628tnBfQx6pp30j3MqWlr2ktc07iFutcjkrTIc85qtVWuyoeS+nkIAgCAIAgCAIAgCAIAgCA1zkr+pHzr/c1YmEfG2HQYM8DapcVQNAIChcrngafzh+ArSwZnu1GXhXw26/gy9bBhhAEB927EBq+i+COwWBsTejVVOb3DbFGBme1odYbem8bQMsWkTJK+1/VuT1Xrchv0aBYY7P9nZfRPritxcoIW07WshADWgNaBsAAsAFQVVVa1NBERqVIftfD6EAQBAc2IUndjbA6r2kOY/aWPGw9YzII3gkb17Y+yvE8PZaT10ayi6a4EcajNRSMtUxdGeIZlwaNrfKsMwdpaRvFlo0SfsnWHL3VyL1vuUzKZR+1b2jU7yZU63XoZqtYxQgCAIAgCAIAgCAIAgCAIDXOSv6kfOv9zViYR8bYdBgzwNqlxVA0AgKFyueBp/OH4CtLBme7UZeFfDbr+DL1sGGEAQF40DwFsY7txUfRtI5llrukfezSBvzsGjeT1C+dTJ1X+JmXTq6ympQaOifzSZNGvrIaRhtM6PWkq7c7JbWtmGgX1Y2neG3Oe8lxyvYZT3IvdbkTqs2I2qnedlXqrYdqjJAgCAIAgCA4K+ldrCWitzrRYg5CRl76jj6SWu3EncXAyMclVl2Th687yJ7FrtNy8Uu5Xe5nmmWjDZ2uq8DadW556G1nRuHfHV3W8Ybtoy2alFpKovZSbF63GTTKJWnax7U63lEWkZQQBAEAQBAEAQBAEAQBAa5yV/Uj51/uasTCPjbDoMGeBtUuKoGgEBQuVzwNP5w/AVpYMz3ajLwr4bdfwZetgwwgLVodov8AKd58V6FIy5JOXOau0A+SN59A32p0qk9n3GY3LuL1Dovad9+Jqb/q81ChpjUubLUN1GtFoYbW1Ba2u5u55GQHitNsruWO91lLKLrXrRxNxrbSo5UyZE608E2kmoSYIAgCAIAgCAIDgq6RzHc7h9hJ4zTkyUDYHcHDc7dvuMlI1yVWXZOHVxG5q12m5ePV5QtJdEG4kHz6PN1Xg/S0ps1zXbTqjYHb7bCDdpNxfTo9LVlTJcmheuk0mVSaGklb4kx6U6/S6DP3NLCQ8WINiDkQRtBG4rTMhUqxHxAEAQBAEAQBAEAQBAT+B6XVWBx83Q83q6xd0mkm5tfO44KtNRI5XWnFuCmyQtstqqJD/SNX/svYP6lF/jofUm/yc3p7fY/0jV/7L2D+pP8AHQ+o/wAnN6e32ReP6T1OPtY2v1LNOsNVpabkWzzKmhozIVVWleelyTIiOqxEIrBWLloxofzrRUaQ3jgFiIzcPkuchYZgE5ADpOvltF6FIpdS2Isa33deyGlRqFWnaTYkuv6uyqaPSUZqSx1UzUjZbmqfKzbd654GWsNzRk3rNiMpz6q0Ra1XKvLrGbDWV1KqVImROfWIlFCTBAEAQBAEAQBAEAQHHW0IqCHwuLJQLCQC+W3Ve3x2dR43BBzXtr6sS40I3srxpiW/rQVjSDR+DHDbEGinqjk2VuccthkL5axt4ps4WNrgXNyCd8SVt7zbtKde20pz0Zky1P7rr7+rsuwzrHNH6nAnWr2dG+Ujc43djtx6jYrVhpDJU7q7NJjT0aSFe8m3QRSmIAgCAIAgCAIAgCAIAgCA7MLwufFn6mHxl7t9tjetztgHavEkrI0rctRJFC+VamJWaHgOicGCOaasCpq8iIm+Dj4ON9gyPSdw6IJCypqU+VO73W339XJtU2IKGyFe93nXXdXrsSst9NQkuEmIEPkHegeDjuLWYDvtkXnM3OwHVFFz8VluJOOvl+y+1mO07GvDVz+MR3qMlCAIAgCAIAgCAIAgCAIDznhZUNLahoc05FrgCCOsFfUVUWtD45qOSpSOloZIGlsFpojkYJTc24NkN7jb0Xg38poUqPaq1riW9OXL2UiVjkSpMaXLz5+6FQxPQyjxF1sOc6mnP9xIOid51RfMZ7WOc0K9HTJGJ3u8l6dcalM+SgxSL3O6ty9cFVCpYtonW4Vfn4S5o8ePpt7cswO0BXo6VFJkX3xGfLQ5o8qV6sZBg32KyVQvgCAIAgCAIAgJTCtHqvFrdwwuLT45Gqz2nWB9F1DJSI485SeKjSyZreRbsP0Fp6At+X5td5zFPFrEnduGu4Z7QGgbyqL6c9/hJUl69VcTQjwexi/yrWtydV8C5UVDIGBlMwUsI8RmqZT2kXazrtrE3vdpVB70rrVbS7ufDUaLGLVU1LKemXkm/WhJ0lKyjbq0zbDadpJO8ucc3OPE3JUTnK5a1JmtRqVIey8noIAgCAIAgCAIAgCAIAgCAIAgPKop2VTS2pa1zTta4Bw9RX1rlataHxzUclSocfyc+D+z5nN/A/6aP1OOuB1B4HUpO0Rc5PbEvLcR9mqZq++NOe8jsSwltbf5Voo5js14nASHrOvqFvoeVLHKrcx6pryfPAhkhR+exF1Zd9XEr9XobhshOq6ogP4mu5sfxvaQfQ5Wm0ydLl47uRVdQaOq6W8N/MjRoDFUf2fXxP6rNP5tefcpfz3Nzo1TrUQf45rsyRF61n5fyZ1f91NCe0vHuaV9TCUelF3HxcFy6HJvPjeTOs8eWAdhef8ApCLhKPQi7j4mC5dKpvP27k9bT519dDGN+Q/6nhfP8gq5rFXrUelwajcbpETrWdtJoZhrbF800/mmlzD2mNrrDr1go3Uye5E1/ZK2g0dKlrV2r6T5J/D8Dgo/7MoGgg5STuF+1p+kcOwhqrPne7Pf7dInEtx0djMyPavSrwJfuGWo+uzG3kRDmhbrdcvuOLXN7FBbamanvj+tyk9hy5y+2L79lQ6qWjjowRTMDb5mwzceLjtcesrw56uyqe2sa3Ih7ryeggCAIAgCAIAgCAIAgCAIAgCAIAgCAIAgCAr2lfeqzR8pXnyGS4n35/8AOK24shz8+ceVJ3ze1enZFPEechp+h25Y1JN6jFxVIuhAEAQBAEAQBAEAQBAEAQH/2Q=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describes smart people do with their money so that they won’t lose it all with one bad </a:t>
            </a:r>
            <a:r>
              <a:rPr lang="en-US" sz="5400" dirty="0" smtClean="0">
                <a:solidFill>
                  <a:srgbClr val="FF0000"/>
                </a:solidFill>
              </a:rPr>
              <a:t>turn</a:t>
            </a:r>
            <a:r>
              <a:rPr lang="en-US" sz="5400" dirty="0" smtClean="0">
                <a:solidFill>
                  <a:schemeClr val="tx1"/>
                </a:solidFill>
              </a:rPr>
              <a:t>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245352"/>
            <a:ext cx="8183880" cy="79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6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chemeClr val="tx1"/>
                </a:solidFill>
              </a:rPr>
              <a:t>diversify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13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identifies the type of people who turn their attention inward, which makes them appear to be very shy?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245352"/>
            <a:ext cx="8183880" cy="79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00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chemeClr val="tx1"/>
                </a:solidFill>
              </a:rPr>
              <a:t>introvert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42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names the date on which an event occurs every year?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245352"/>
            <a:ext cx="8183880" cy="79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66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chemeClr val="tx1"/>
                </a:solidFill>
              </a:rPr>
              <a:t>anniversary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44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identifies a discussion in which the speakers take </a:t>
            </a:r>
            <a:r>
              <a:rPr lang="en-US" sz="5400" dirty="0" smtClean="0">
                <a:solidFill>
                  <a:srgbClr val="FF0000"/>
                </a:solidFill>
              </a:rPr>
              <a:t>turns </a:t>
            </a:r>
            <a:r>
              <a:rPr lang="en-US" sz="5400" dirty="0" smtClean="0">
                <a:solidFill>
                  <a:schemeClr val="tx1"/>
                </a:solidFill>
              </a:rPr>
              <a:t>talking and listening to each other?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245352"/>
            <a:ext cx="8183880" cy="79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52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conversation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86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names what something could be called if it takes your attention away from what you are trying to focus on?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245352"/>
            <a:ext cx="8183880" cy="79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80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chemeClr val="tx1"/>
                </a:solidFill>
              </a:rPr>
              <a:t>diversion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43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What are the roots that mean </a:t>
            </a:r>
            <a:r>
              <a:rPr lang="en-US" sz="8000" dirty="0" smtClean="0">
                <a:solidFill>
                  <a:srgbClr val="FF0000"/>
                </a:solidFill>
              </a:rPr>
              <a:t>turn?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67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describes what you do when you go back to what you originally thought or you change your mind back?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245352"/>
            <a:ext cx="8183880" cy="79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54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revert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70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What is the word that describes what some criminals do to authority?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245352"/>
            <a:ext cx="8183880" cy="79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6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solidFill>
                  <a:schemeClr val="tx1"/>
                </a:solidFill>
              </a:rPr>
              <a:t>subvert</a:t>
            </a:r>
            <a:endParaRPr lang="en-US" sz="1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88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What do </a:t>
            </a:r>
            <a:r>
              <a:rPr lang="en-US" sz="8000" dirty="0" err="1" smtClean="0">
                <a:solidFill>
                  <a:srgbClr val="FF0000"/>
                </a:solidFill>
              </a:rPr>
              <a:t>vers</a:t>
            </a: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and </a:t>
            </a:r>
            <a:r>
              <a:rPr lang="en-US" sz="8000" dirty="0" err="1" smtClean="0">
                <a:solidFill>
                  <a:srgbClr val="FF0000"/>
                </a:solidFill>
              </a:rPr>
              <a:t>vert</a:t>
            </a:r>
            <a:r>
              <a:rPr lang="en-US" sz="8000" dirty="0" smtClean="0">
                <a:solidFill>
                  <a:schemeClr val="tx1"/>
                </a:solidFill>
              </a:rPr>
              <a:t> mean?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8183880" cy="1444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8063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/>
          </a:bodyPr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turn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1295400"/>
            <a:ext cx="818388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4140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What does </a:t>
            </a:r>
            <a:r>
              <a:rPr lang="en-US" sz="8000" dirty="0" smtClean="0">
                <a:solidFill>
                  <a:srgbClr val="FF0000"/>
                </a:solidFill>
              </a:rPr>
              <a:t>ex</a:t>
            </a:r>
            <a:r>
              <a:rPr lang="en-US" sz="8000" dirty="0" smtClean="0">
                <a:solidFill>
                  <a:schemeClr val="tx1"/>
                </a:solidFill>
              </a:rPr>
              <a:t> mean in </a:t>
            </a:r>
            <a:r>
              <a:rPr lang="en-US" sz="8000" dirty="0" smtClean="0">
                <a:solidFill>
                  <a:srgbClr val="FF0000"/>
                </a:solidFill>
              </a:rPr>
              <a:t>extrovert</a:t>
            </a:r>
            <a:r>
              <a:rPr lang="en-US" sz="8000" dirty="0" smtClean="0">
                <a:solidFill>
                  <a:schemeClr val="tx1"/>
                </a:solidFill>
              </a:rPr>
              <a:t>?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692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/>
          </a:bodyPr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out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2959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What does </a:t>
            </a:r>
            <a:r>
              <a:rPr lang="en-US" sz="8000" dirty="0" smtClean="0">
                <a:solidFill>
                  <a:srgbClr val="FF0000"/>
                </a:solidFill>
              </a:rPr>
              <a:t>sub</a:t>
            </a:r>
            <a:r>
              <a:rPr lang="en-US" sz="8000" dirty="0" smtClean="0">
                <a:solidFill>
                  <a:schemeClr val="tx1"/>
                </a:solidFill>
              </a:rPr>
              <a:t> mean in </a:t>
            </a:r>
            <a:r>
              <a:rPr lang="en-US" sz="8000" dirty="0" smtClean="0">
                <a:solidFill>
                  <a:srgbClr val="FF0000"/>
                </a:solidFill>
              </a:rPr>
              <a:t>subvert</a:t>
            </a:r>
            <a:r>
              <a:rPr lang="en-US" sz="8000" dirty="0" smtClean="0">
                <a:solidFill>
                  <a:schemeClr val="tx1"/>
                </a:solidFill>
              </a:rPr>
              <a:t>?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946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under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9542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chemeClr val="tx1"/>
                </a:solidFill>
              </a:rPr>
              <a:t>vers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rgbClr val="FF0000"/>
                </a:solidFill>
              </a:rPr>
              <a:t>and </a:t>
            </a:r>
            <a:r>
              <a:rPr lang="en-US" sz="8000" dirty="0" err="1" smtClean="0">
                <a:solidFill>
                  <a:schemeClr val="tx1"/>
                </a:solidFill>
              </a:rPr>
              <a:t>vert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70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describes what you do when you change your beliefs or way of thinking?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42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solidFill>
                  <a:schemeClr val="tx1"/>
                </a:solidFill>
              </a:rPr>
              <a:t>convert</a:t>
            </a:r>
            <a:endParaRPr lang="en-US" sz="1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45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identifies the type of people who love being in a crowd since they send their energy outward?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245352"/>
            <a:ext cx="8183880" cy="79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5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chemeClr val="tx1"/>
                </a:solidFill>
              </a:rPr>
              <a:t>extrovert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22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334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What is the word that means to </a:t>
            </a:r>
            <a:r>
              <a:rPr lang="en-US" sz="7200" dirty="0" smtClean="0">
                <a:solidFill>
                  <a:srgbClr val="FF0000"/>
                </a:solidFill>
              </a:rPr>
              <a:t>turn </a:t>
            </a:r>
            <a:r>
              <a:rPr lang="en-US" sz="7200" dirty="0" smtClean="0">
                <a:solidFill>
                  <a:schemeClr val="tx1"/>
                </a:solidFill>
              </a:rPr>
              <a:t>in the opposite direction?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245352"/>
            <a:ext cx="8183880" cy="79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30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3657600"/>
          </a:xfrm>
        </p:spPr>
        <p:txBody>
          <a:bodyPr>
            <a:noAutofit/>
          </a:bodyPr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invert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183880" cy="2435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23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212</TotalTime>
  <Words>256</Words>
  <Application>Microsoft Office PowerPoint</Application>
  <PresentationFormat>On-screen Show (4:3)</PresentationFormat>
  <Paragraphs>29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Aspect</vt:lpstr>
      <vt:lpstr>Read-Around Review; vers, vert</vt:lpstr>
      <vt:lpstr>What are the roots that mean turn?</vt:lpstr>
      <vt:lpstr>vers and vert</vt:lpstr>
      <vt:lpstr>What is the word that describes what you do when you change your beliefs or way of thinking?</vt:lpstr>
      <vt:lpstr>convert</vt:lpstr>
      <vt:lpstr>What is the word that identifies the type of people who love being in a crowd since they send their energy outward?</vt:lpstr>
      <vt:lpstr>extrovert</vt:lpstr>
      <vt:lpstr>What is the word that means to turn in the opposite direction?</vt:lpstr>
      <vt:lpstr>invert</vt:lpstr>
      <vt:lpstr>What is the word that describes smart people do with their money so that they won’t lose it all with one bad turn?</vt:lpstr>
      <vt:lpstr>diversify</vt:lpstr>
      <vt:lpstr>What is the word that identifies the type of people who turn their attention inward, which makes them appear to be very shy?</vt:lpstr>
      <vt:lpstr>introvert</vt:lpstr>
      <vt:lpstr>What is the word that names the date on which an event occurs every year?</vt:lpstr>
      <vt:lpstr>anniversary</vt:lpstr>
      <vt:lpstr>What is the word that identifies a discussion in which the speakers take turns talking and listening to each other?</vt:lpstr>
      <vt:lpstr>conversation</vt:lpstr>
      <vt:lpstr>What is the word that names what something could be called if it takes your attention away from what you are trying to focus on?</vt:lpstr>
      <vt:lpstr>diversion</vt:lpstr>
      <vt:lpstr>What is the word that describes what you do when you go back to what you originally thought or you change your mind back?</vt:lpstr>
      <vt:lpstr>revert</vt:lpstr>
      <vt:lpstr>What is the word that describes what some criminals do to authority?</vt:lpstr>
      <vt:lpstr>subvert</vt:lpstr>
      <vt:lpstr>What do vers and vert mean?</vt:lpstr>
      <vt:lpstr>turn</vt:lpstr>
      <vt:lpstr>What does ex mean in extrovert?</vt:lpstr>
      <vt:lpstr>out</vt:lpstr>
      <vt:lpstr>What does sub mean in subvert?</vt:lpstr>
      <vt:lpstr>under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vers, vert  = turn</dc:title>
  <dc:creator>Brigitta Post</dc:creator>
  <cp:lastModifiedBy>Brigitta Post</cp:lastModifiedBy>
  <cp:revision>27</cp:revision>
  <dcterms:created xsi:type="dcterms:W3CDTF">2015-04-25T22:05:28Z</dcterms:created>
  <dcterms:modified xsi:type="dcterms:W3CDTF">2019-10-24T14:10:18Z</dcterms:modified>
</cp:coreProperties>
</file>